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1" r:id="rId1"/>
  </p:sldMasterIdLst>
  <p:notesMasterIdLst>
    <p:notesMasterId r:id="rId23"/>
  </p:notesMasterIdLst>
  <p:sldIdLst>
    <p:sldId id="281" r:id="rId2"/>
    <p:sldId id="257" r:id="rId3"/>
    <p:sldId id="313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7" r:id="rId12"/>
    <p:sldId id="368" r:id="rId13"/>
    <p:sldId id="369" r:id="rId14"/>
    <p:sldId id="358" r:id="rId15"/>
    <p:sldId id="370" r:id="rId16"/>
    <p:sldId id="371" r:id="rId17"/>
    <p:sldId id="373" r:id="rId18"/>
    <p:sldId id="374" r:id="rId19"/>
    <p:sldId id="375" r:id="rId20"/>
    <p:sldId id="3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3333FF"/>
    <a:srgbClr val="CC0099"/>
    <a:srgbClr val="CC0066"/>
    <a:srgbClr val="E48312"/>
    <a:srgbClr val="696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19" autoAdjust="0"/>
  </p:normalViewPr>
  <p:slideViewPr>
    <p:cSldViewPr snapToGrid="0">
      <p:cViewPr varScale="1">
        <p:scale>
          <a:sx n="61" d="100"/>
          <a:sy n="61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738A-DDA9-409E-879A-2EF15B55005F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4658-B64E-41F4-9609-F50A2D449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54658-B64E-41F4-9609-F50A2D4497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54658-B64E-41F4-9609-F50A2D4497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54658-B64E-41F4-9609-F50A2D4497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4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36AB1E9-7EC0-4FDC-82ED-C54D3AFC6102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DF5D3B-7CA8-4EC6-BD8F-3EF70E457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0E9BAC3-555F-4F1E-824A-75CEBAAD4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9F40C5-8309-4608-9A6D-78762D4816D9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6A88A96-03D0-4EF4-8839-C2D7AA143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1630EA-7C72-4C8C-A65D-A566B5C77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13956C9-6839-4ADC-A95B-072C7F7B2001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3A2C40-857D-41D8-812C-5A087AAD2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7BEC50-6A8E-4FDB-A81A-5A33F9E58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6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211 - Digital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D16964-1B4B-48E3-A749-4F1A51149B3E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BB3A32-8C96-4545-9781-127E8C017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A2AE4-6119-4FB2-BCC3-C0E880D84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1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CS 211 - Digital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51F4908-AE00-4A1A-BA5B-AC1012884D14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1A969E-733F-4CDF-99B4-53CE2CEFA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9ECC04-9CAC-4B7E-A473-47E536B6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57D317-E191-40F4-BB9C-02039864D855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</p:spTree>
    <p:extLst>
      <p:ext uri="{BB962C8B-B14F-4D97-AF65-F5344CB8AC3E}">
        <p14:creationId xmlns:p14="http://schemas.microsoft.com/office/powerpoint/2010/main" val="345158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CS 211 - Digital Logic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FFFFFF"/>
                </a:solidFill>
              </a:defRPr>
            </a:lvl1pPr>
          </a:lstStyle>
          <a:p>
            <a:fld id="{1B86254C-6433-4F5E-A9CB-9FCC6BE1C13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09BC2C-49F4-497E-B3BD-76670E3EA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523312" y="6400314"/>
            <a:ext cx="673290" cy="463307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ACCBD57-F04D-42B2-80DC-AD8461E975E6}"/>
              </a:ext>
            </a:extLst>
          </p:cNvPr>
          <p:cNvSpPr txBox="1">
            <a:spLocks/>
          </p:cNvSpPr>
          <p:nvPr userDrawn="1"/>
        </p:nvSpPr>
        <p:spPr>
          <a:xfrm>
            <a:off x="218364" y="6459784"/>
            <a:ext cx="3343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DR. HAZEM SHEHATA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6684ED-319A-4AC5-8533-95D6C48C7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-1428" y="6402229"/>
            <a:ext cx="673290" cy="4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11" Type="http://schemas.openxmlformats.org/officeDocument/2006/relationships/image" Target="../media/image6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shehata.github.io/courses/su/cs2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636234-6960-4E51-9A45-33B019E22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1344" y="758952"/>
            <a:ext cx="5542398" cy="3566160"/>
          </a:xfrm>
        </p:spPr>
        <p:txBody>
          <a:bodyPr>
            <a:normAutofit/>
          </a:bodyPr>
          <a:lstStyle/>
          <a:p>
            <a:pPr rtl="1"/>
            <a:r>
              <a:rPr lang="en-US" sz="3700" dirty="0">
                <a:solidFill>
                  <a:srgbClr val="FFFFFF"/>
                </a:solidFill>
              </a:rPr>
              <a:t>CSC 211 - Digital Logic Design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211</a:t>
            </a:r>
            <a:r>
              <a:rPr lang="ar-EG" sz="3800" dirty="0">
                <a:solidFill>
                  <a:srgbClr val="FFFFFF"/>
                </a:solidFill>
              </a:rPr>
              <a:t> عال - تصميم المنطق الرقمي</a:t>
            </a:r>
            <a:br>
              <a:rPr lang="ar-EG" sz="38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First Term - 1439/1440</a:t>
            </a:r>
            <a:br>
              <a:rPr lang="ar-EG" sz="3800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Lecture #9</a:t>
            </a:r>
            <a:endParaRPr lang="en-US" sz="3800" b="1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0FED14-9745-4EB4-9B1C-A0AC596BA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1343" y="4455619"/>
            <a:ext cx="5542399" cy="14249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Dr. Hazem Ibrahim Shehata</a:t>
            </a:r>
          </a:p>
          <a:p>
            <a:r>
              <a:rPr lang="en-US" sz="2000" dirty="0">
                <a:solidFill>
                  <a:schemeClr val="bg2"/>
                </a:solidFill>
              </a:rPr>
              <a:t>Assistant Professor</a:t>
            </a:r>
          </a:p>
          <a:p>
            <a:r>
              <a:rPr lang="en-US" sz="1500" dirty="0">
                <a:solidFill>
                  <a:schemeClr val="bg2"/>
                </a:solidFill>
              </a:rPr>
              <a:t>College of Computing and Information Technology</a:t>
            </a:r>
          </a:p>
          <a:p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AA4334-A43F-46D9-83A4-C086A46E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5952" r="10875" b="327"/>
          <a:stretch/>
        </p:blipFill>
        <p:spPr>
          <a:xfrm>
            <a:off x="1091490" y="1019665"/>
            <a:ext cx="3167924" cy="263227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logic gates 3d">
            <a:extLst>
              <a:ext uri="{FF2B5EF4-FFF2-40B4-BE49-F238E27FC236}">
                <a16:creationId xmlns:a16="http://schemas.microsoft.com/office/drawing/2014/main" id="{BB1AC96F-45C9-4C89-84F2-D68F6278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892" y="3775790"/>
            <a:ext cx="3275120" cy="24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00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B78DBEA-4B54-48E7-A5F4-CA0CAA0F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67" y="1215337"/>
            <a:ext cx="7391679" cy="459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F3FC1-BD80-44C4-9DC4-0F403BEC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367" y="1215337"/>
            <a:ext cx="7391679" cy="4597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E0F7A0-8090-4715-9CEA-0EC235B19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367" y="1215337"/>
            <a:ext cx="7391679" cy="4597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D3B951-FF36-4582-9C79-A33C0DDE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67" y="1215337"/>
            <a:ext cx="7391679" cy="4597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E5D708-2A2C-4A9E-9000-23961EA29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67" y="1215337"/>
            <a:ext cx="7391679" cy="45975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F42033E-D4D7-435A-8069-D37D1EA7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en-US" dirty="0"/>
              <a:t>Universality of NOR gate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C295BC-B04D-4ED6-BDCD-DB9AEB9FF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NOR gates can be used to implement all other gates: NOT, AND, OR, NAND!!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 Hence, NOR gates can be used to implement any combinational circuit!!!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9ACCB-B4A7-44C8-AA13-3E542007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46AC0-8227-47D2-A7C4-462489CB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1B86254C-6433-4F5E-A9CB-9FCC6BE1C1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B99EA-AD7F-41A7-B0A1-B24C26DE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70" y="2784970"/>
            <a:ext cx="6443062" cy="320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CB90BA-472F-46C1-AEDE-E17A2AA5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35" y="2784970"/>
            <a:ext cx="6443062" cy="320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B05D9-7CB5-40EA-BF6C-861F3613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500" y="2784970"/>
            <a:ext cx="6443063" cy="3204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15B0C9-0903-4DED-A704-8511681E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865" y="2784970"/>
            <a:ext cx="6443063" cy="32043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9EC575-10CE-4801-A266-CF394B49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POS expressions using NOR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POS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AND-OR logic</a:t>
                </a:r>
                <a:endParaRPr lang="en-US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=(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3568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E43D2B-BA64-4CC2-9C59-EB674AAB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Start from the AND-OR implementation (like slide #8) and then replace each: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</a:rPr>
              <a:t>Inverter </a:t>
            </a: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</a:t>
            </a:r>
            <a:r>
              <a:rPr lang="en-US" sz="2100" dirty="0">
                <a:solidFill>
                  <a:srgbClr val="FFFF00"/>
                </a:solidFill>
              </a:rPr>
              <a:t> NOR gate (Connected inputs).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</a:rPr>
              <a:t>OR </a:t>
            </a: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 NOR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AND  NOR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6A2D7-3ABC-497F-9240-E11F8B0D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96C1-4CD2-481A-ACC3-6E66E3A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11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77D4DF2-D812-4083-96E4-B43D8DB3557F}"/>
              </a:ext>
            </a:extLst>
          </p:cNvPr>
          <p:cNvSpPr/>
          <p:nvPr/>
        </p:nvSpPr>
        <p:spPr>
          <a:xfrm>
            <a:off x="7902114" y="1872220"/>
            <a:ext cx="280189" cy="631868"/>
          </a:xfrm>
          <a:prstGeom prst="downArrow">
            <a:avLst/>
          </a:prstGeom>
          <a:solidFill>
            <a:srgbClr val="E48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77EFB-9F8B-4D39-BF24-9A02BFC0BD6A}"/>
                  </a:ext>
                </a:extLst>
              </p:cNvPr>
              <p:cNvSpPr txBox="1"/>
              <p:nvPr/>
            </p:nvSpPr>
            <p:spPr>
              <a:xfrm>
                <a:off x="7591096" y="3065341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77EFB-9F8B-4D39-BF24-9A02BFC0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6" y="3065341"/>
                <a:ext cx="463845" cy="461665"/>
              </a:xfrm>
              <a:prstGeom prst="rect">
                <a:avLst/>
              </a:prstGeom>
              <a:blipFill>
                <a:blip r:embed="rId7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421CDF-1536-48FA-8233-E8DE4A06F384}"/>
                  </a:ext>
                </a:extLst>
              </p:cNvPr>
              <p:cNvSpPr txBox="1"/>
              <p:nvPr/>
            </p:nvSpPr>
            <p:spPr>
              <a:xfrm>
                <a:off x="9076038" y="2784970"/>
                <a:ext cx="1028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421CDF-1536-48FA-8233-E8DE4A06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8" y="2784970"/>
                <a:ext cx="1028487" cy="461665"/>
              </a:xfrm>
              <a:prstGeom prst="rect">
                <a:avLst/>
              </a:prstGeom>
              <a:blipFill>
                <a:blip r:embed="rId8"/>
                <a:stretch>
                  <a:fillRect r="-27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220D4-3F02-4749-945B-5BEB8E462EE8}"/>
                  </a:ext>
                </a:extLst>
              </p:cNvPr>
              <p:cNvSpPr txBox="1"/>
              <p:nvPr/>
            </p:nvSpPr>
            <p:spPr>
              <a:xfrm>
                <a:off x="9076037" y="5581516"/>
                <a:ext cx="104047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sz="24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</m:oMath>
                  </m:oMathPara>
                </a14:m>
                <a:endParaRPr lang="en-US" sz="2400" i="1" dirty="0">
                  <a:solidFill>
                    <a:srgbClr val="CC009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220D4-3F02-4749-945B-5BEB8E46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7" y="5581516"/>
                <a:ext cx="1040478" cy="4624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6B21F6-739C-481B-A5A6-DF305E57DDA6}"/>
                  </a:ext>
                </a:extLst>
              </p:cNvPr>
              <p:cNvSpPr txBox="1"/>
              <p:nvPr/>
            </p:nvSpPr>
            <p:spPr>
              <a:xfrm>
                <a:off x="7591095" y="4888886"/>
                <a:ext cx="45217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6B21F6-739C-481B-A5A6-DF305E57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95" y="4888886"/>
                <a:ext cx="452175" cy="462434"/>
              </a:xfrm>
              <a:prstGeom prst="rect">
                <a:avLst/>
              </a:prstGeom>
              <a:blipFill>
                <a:blip r:embed="rId10"/>
                <a:stretch>
                  <a:fillRect r="-3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3B1C8A-1749-450D-95BE-F1C08910FB63}"/>
                  </a:ext>
                </a:extLst>
              </p:cNvPr>
              <p:cNvSpPr txBox="1"/>
              <p:nvPr/>
            </p:nvSpPr>
            <p:spPr>
              <a:xfrm>
                <a:off x="7654627" y="3590330"/>
                <a:ext cx="16160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3B1C8A-1749-450D-95BE-F1C08910F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7" y="3590330"/>
                <a:ext cx="161608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60D3A3-9CE9-47AF-A4E0-89FD93570C83}"/>
              </a:ext>
            </a:extLst>
          </p:cNvPr>
          <p:cNvCxnSpPr>
            <a:cxnSpLocks/>
          </p:cNvCxnSpPr>
          <p:nvPr/>
        </p:nvCxnSpPr>
        <p:spPr>
          <a:xfrm>
            <a:off x="8939048" y="4047722"/>
            <a:ext cx="331662" cy="285155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4A69DC-E8C1-4528-982F-AF7B2C60802B}"/>
              </a:ext>
            </a:extLst>
          </p:cNvPr>
          <p:cNvCxnSpPr>
            <a:cxnSpLocks/>
          </p:cNvCxnSpPr>
          <p:nvPr/>
        </p:nvCxnSpPr>
        <p:spPr>
          <a:xfrm>
            <a:off x="9260982" y="2818779"/>
            <a:ext cx="709869" cy="0"/>
          </a:xfrm>
          <a:prstGeom prst="line">
            <a:avLst/>
          </a:prstGeom>
          <a:ln w="1905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50DD82-64FB-4395-9DE2-68A93893470F}"/>
              </a:ext>
            </a:extLst>
          </p:cNvPr>
          <p:cNvCxnSpPr>
            <a:cxnSpLocks/>
          </p:cNvCxnSpPr>
          <p:nvPr/>
        </p:nvCxnSpPr>
        <p:spPr>
          <a:xfrm>
            <a:off x="9251254" y="5634398"/>
            <a:ext cx="709869" cy="0"/>
          </a:xfrm>
          <a:prstGeom prst="line">
            <a:avLst/>
          </a:prstGeom>
          <a:ln w="1905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77343E-5C9C-4829-85EE-0D1785566600}"/>
              </a:ext>
            </a:extLst>
          </p:cNvPr>
          <p:cNvCxnSpPr>
            <a:cxnSpLocks/>
          </p:cNvCxnSpPr>
          <p:nvPr/>
        </p:nvCxnSpPr>
        <p:spPr>
          <a:xfrm>
            <a:off x="7801582" y="3661841"/>
            <a:ext cx="1342417" cy="0"/>
          </a:xfrm>
          <a:prstGeom prst="line">
            <a:avLst/>
          </a:prstGeom>
          <a:ln w="1905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3C290A-F069-40C4-9E33-F1AD24B5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89" y="1673710"/>
            <a:ext cx="3879855" cy="2092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7DBA11-4FF4-49BF-B5A3-72C165C3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90" y="1673710"/>
            <a:ext cx="3879855" cy="209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46A3EE-4D70-411C-A3A3-FA1789AB5E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Implementing XOR Gate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) using AND-OR Logic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46A3EE-4D70-411C-A3A3-FA1789AB5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80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45A86D-D44C-4113-8E02-39DB5528A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25" y="313482"/>
            <a:ext cx="2411986" cy="910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10BD1-821B-497E-B706-741EF4FD7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70" y="1050592"/>
            <a:ext cx="5629049" cy="3234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B02819-654B-4B67-A159-7AF766A9BF7B}"/>
                  </a:ext>
                </a:extLst>
              </p:cNvPr>
              <p:cNvSpPr txBox="1"/>
              <p:nvPr/>
            </p:nvSpPr>
            <p:spPr>
              <a:xfrm>
                <a:off x="1745033" y="4224637"/>
                <a:ext cx="204376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B02819-654B-4B67-A159-7AF766A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033" y="4224637"/>
                <a:ext cx="2043765" cy="462434"/>
              </a:xfrm>
              <a:prstGeom prst="rect">
                <a:avLst/>
              </a:prstGeom>
              <a:blipFill>
                <a:blip r:embed="rId7"/>
                <a:stretch>
                  <a:fillRect r="-1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E8FEA66-141E-469D-A4DD-AC867A1C077E}"/>
              </a:ext>
            </a:extLst>
          </p:cNvPr>
          <p:cNvSpPr/>
          <p:nvPr/>
        </p:nvSpPr>
        <p:spPr>
          <a:xfrm>
            <a:off x="1065749" y="2708323"/>
            <a:ext cx="3222472" cy="292248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98EE5E-0A08-4C73-8E0D-D6AEA8911DF8}"/>
              </a:ext>
            </a:extLst>
          </p:cNvPr>
          <p:cNvSpPr/>
          <p:nvPr/>
        </p:nvSpPr>
        <p:spPr>
          <a:xfrm>
            <a:off x="1065749" y="3000571"/>
            <a:ext cx="3222472" cy="29224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CE34-C325-45CD-B04D-6CB9B673BCB2}"/>
                  </a:ext>
                </a:extLst>
              </p:cNvPr>
              <p:cNvSpPr txBox="1"/>
              <p:nvPr/>
            </p:nvSpPr>
            <p:spPr>
              <a:xfrm>
                <a:off x="4526980" y="2915862"/>
                <a:ext cx="662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68CE34-C325-45CD-B04D-6CB9B673B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80" y="2915862"/>
                <a:ext cx="662424" cy="461665"/>
              </a:xfrm>
              <a:prstGeom prst="rect">
                <a:avLst/>
              </a:prstGeom>
              <a:blipFill>
                <a:blip r:embed="rId8"/>
                <a:stretch>
                  <a:fillRect r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E22790-D54D-4596-BAAB-47E4455BBBA5}"/>
                  </a:ext>
                </a:extLst>
              </p:cNvPr>
              <p:cNvSpPr txBox="1"/>
              <p:nvPr/>
            </p:nvSpPr>
            <p:spPr>
              <a:xfrm>
                <a:off x="4526980" y="2623230"/>
                <a:ext cx="66242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E22790-D54D-4596-BAAB-47E4455BB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80" y="2623230"/>
                <a:ext cx="662424" cy="462434"/>
              </a:xfrm>
              <a:prstGeom prst="rect">
                <a:avLst/>
              </a:prstGeom>
              <a:blipFill>
                <a:blip r:embed="rId9"/>
                <a:stretch>
                  <a:fillRect r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B8A5E7-A938-4095-A474-C41A33B50498}"/>
              </a:ext>
            </a:extLst>
          </p:cNvPr>
          <p:cNvCxnSpPr>
            <a:stCxn id="19" idx="3"/>
            <a:endCxn id="26" idx="1"/>
          </p:cNvCxnSpPr>
          <p:nvPr/>
        </p:nvCxnSpPr>
        <p:spPr>
          <a:xfrm>
            <a:off x="4288221" y="2854447"/>
            <a:ext cx="238759" cy="0"/>
          </a:xfrm>
          <a:prstGeom prst="straightConnector1">
            <a:avLst/>
          </a:prstGeom>
          <a:ln w="38100">
            <a:solidFill>
              <a:srgbClr val="00B05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BA3350-1594-40F7-BE0E-60934BB6CC39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>
            <a:off x="4288221" y="3146695"/>
            <a:ext cx="238759" cy="0"/>
          </a:xfrm>
          <a:prstGeom prst="straightConnector1">
            <a:avLst/>
          </a:prstGeom>
          <a:ln w="38100">
            <a:solidFill>
              <a:srgbClr val="FF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FCFCF2-8DF1-428B-9A9E-21DFA26F5775}"/>
                  </a:ext>
                </a:extLst>
              </p:cNvPr>
              <p:cNvSpPr txBox="1"/>
              <p:nvPr/>
            </p:nvSpPr>
            <p:spPr>
              <a:xfrm>
                <a:off x="9956686" y="1242880"/>
                <a:ext cx="662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FCFCF2-8DF1-428B-9A9E-21DFA26F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686" y="1242880"/>
                <a:ext cx="662424" cy="461665"/>
              </a:xfrm>
              <a:prstGeom prst="rect">
                <a:avLst/>
              </a:prstGeom>
              <a:blipFill>
                <a:blip r:embed="rId10"/>
                <a:stretch>
                  <a:fillRect r="-34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CECE7-CFFA-4CA4-8685-1932B1F076B3}"/>
                  </a:ext>
                </a:extLst>
              </p:cNvPr>
              <p:cNvSpPr txBox="1"/>
              <p:nvPr/>
            </p:nvSpPr>
            <p:spPr>
              <a:xfrm>
                <a:off x="9956686" y="3670953"/>
                <a:ext cx="66242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CECE7-CFFA-4CA4-8685-1932B1F0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686" y="3670953"/>
                <a:ext cx="662424" cy="462434"/>
              </a:xfrm>
              <a:prstGeom prst="rect">
                <a:avLst/>
              </a:prstGeom>
              <a:blipFill>
                <a:blip r:embed="rId11"/>
                <a:stretch>
                  <a:fillRect r="-2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tar: 32 Points 35">
            <a:extLst>
              <a:ext uri="{FF2B5EF4-FFF2-40B4-BE49-F238E27FC236}">
                <a16:creationId xmlns:a16="http://schemas.microsoft.com/office/drawing/2014/main" id="{792B8433-271C-48F6-BD69-9C5387C34408}"/>
              </a:ext>
            </a:extLst>
          </p:cNvPr>
          <p:cNvSpPr/>
          <p:nvPr/>
        </p:nvSpPr>
        <p:spPr>
          <a:xfrm>
            <a:off x="260570" y="540305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1530EFB8-FA2B-4081-9ADF-17271E729AC7}"/>
              </a:ext>
            </a:extLst>
          </p:cNvPr>
          <p:cNvSpPr/>
          <p:nvPr/>
        </p:nvSpPr>
        <p:spPr>
          <a:xfrm>
            <a:off x="260570" y="2499402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Star: 32 Points 37">
            <a:extLst>
              <a:ext uri="{FF2B5EF4-FFF2-40B4-BE49-F238E27FC236}">
                <a16:creationId xmlns:a16="http://schemas.microsoft.com/office/drawing/2014/main" id="{8C80AA24-8D6E-460F-B422-C222E0925317}"/>
              </a:ext>
            </a:extLst>
          </p:cNvPr>
          <p:cNvSpPr/>
          <p:nvPr/>
        </p:nvSpPr>
        <p:spPr>
          <a:xfrm>
            <a:off x="260570" y="4224637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Star: 32 Points 38">
            <a:extLst>
              <a:ext uri="{FF2B5EF4-FFF2-40B4-BE49-F238E27FC236}">
                <a16:creationId xmlns:a16="http://schemas.microsoft.com/office/drawing/2014/main" id="{DFFC9A26-88B1-4384-A1EC-FC2BE0002BEB}"/>
              </a:ext>
            </a:extLst>
          </p:cNvPr>
          <p:cNvSpPr/>
          <p:nvPr/>
        </p:nvSpPr>
        <p:spPr>
          <a:xfrm>
            <a:off x="5819769" y="2439278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26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4" grpId="0"/>
      <p:bldP spid="26" grpId="0"/>
      <p:bldP spid="31" grpId="0"/>
      <p:bldP spid="32" grpId="0"/>
      <p:bldP spid="36" grpId="0" animBg="1"/>
      <p:bldP spid="37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09E186-115E-4DE0-8F53-9E35D3BD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61" y="1681168"/>
            <a:ext cx="5438769" cy="1973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46A3EE-4D70-411C-A3A3-FA1789AB5E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Implementing XNOR Gate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dirty="0"/>
                  <a:t>) using AND-OR Logic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46A3EE-4D70-411C-A3A3-FA1789AB5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0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FCFCF2-8DF1-428B-9A9E-21DFA26F5775}"/>
                  </a:ext>
                </a:extLst>
              </p:cNvPr>
              <p:cNvSpPr txBox="1"/>
              <p:nvPr/>
            </p:nvSpPr>
            <p:spPr>
              <a:xfrm>
                <a:off x="9787125" y="1933584"/>
                <a:ext cx="6740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FCFCF2-8DF1-428B-9A9E-21DFA26F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25" y="1933584"/>
                <a:ext cx="674095" cy="461665"/>
              </a:xfrm>
              <a:prstGeom prst="rect">
                <a:avLst/>
              </a:prstGeom>
              <a:blipFill>
                <a:blip r:embed="rId4"/>
                <a:stretch>
                  <a:fillRect r="-34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CECE7-CFFA-4CA4-8685-1932B1F076B3}"/>
                  </a:ext>
                </a:extLst>
              </p:cNvPr>
              <p:cNvSpPr txBox="1"/>
              <p:nvPr/>
            </p:nvSpPr>
            <p:spPr>
              <a:xfrm>
                <a:off x="9787125" y="3342540"/>
                <a:ext cx="66242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CECE7-CFFA-4CA4-8685-1932B1F07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25" y="3342540"/>
                <a:ext cx="662424" cy="462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tar: 32 Points 35">
            <a:extLst>
              <a:ext uri="{FF2B5EF4-FFF2-40B4-BE49-F238E27FC236}">
                <a16:creationId xmlns:a16="http://schemas.microsoft.com/office/drawing/2014/main" id="{792B8433-271C-48F6-BD69-9C5387C34408}"/>
              </a:ext>
            </a:extLst>
          </p:cNvPr>
          <p:cNvSpPr/>
          <p:nvPr/>
        </p:nvSpPr>
        <p:spPr>
          <a:xfrm>
            <a:off x="260570" y="540305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1530EFB8-FA2B-4081-9ADF-17271E729AC7}"/>
              </a:ext>
            </a:extLst>
          </p:cNvPr>
          <p:cNvSpPr/>
          <p:nvPr/>
        </p:nvSpPr>
        <p:spPr>
          <a:xfrm>
            <a:off x="260570" y="3098492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9" name="Star: 32 Points 38">
            <a:extLst>
              <a:ext uri="{FF2B5EF4-FFF2-40B4-BE49-F238E27FC236}">
                <a16:creationId xmlns:a16="http://schemas.microsoft.com/office/drawing/2014/main" id="{DFFC9A26-88B1-4384-A1EC-FC2BE0002BEB}"/>
              </a:ext>
            </a:extLst>
          </p:cNvPr>
          <p:cNvSpPr/>
          <p:nvPr/>
        </p:nvSpPr>
        <p:spPr>
          <a:xfrm>
            <a:off x="5819769" y="2439278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806820-91D7-4897-B1B8-A96E3810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926" y="313714"/>
            <a:ext cx="2411986" cy="9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3DD33D-60EE-4C3C-A73C-6ACE1D349EBC}"/>
                  </a:ext>
                </a:extLst>
              </p:cNvPr>
              <p:cNvSpPr txBox="1"/>
              <p:nvPr/>
            </p:nvSpPr>
            <p:spPr>
              <a:xfrm>
                <a:off x="1453605" y="2150972"/>
                <a:ext cx="3796311" cy="237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r>
                  <a:rPr lang="en-US" sz="2400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)(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3DD33D-60EE-4C3C-A73C-6ACE1D349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605" y="2150972"/>
                <a:ext cx="3796311" cy="2370136"/>
              </a:xfrm>
              <a:prstGeom prst="rect">
                <a:avLst/>
              </a:prstGeom>
              <a:blipFill>
                <a:blip r:embed="rId7"/>
                <a:stretch>
                  <a:fillRect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6" grpId="0" animBg="1"/>
      <p:bldP spid="37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C34B5-E7ED-43AE-B9D7-2AA824E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Functions of Combinational Logic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0E06A-3916-4DC9-85E7-7CFF44E20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451A-416A-4020-B6E1-24159783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FB11-E004-4918-8664-4E0F64D0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14</a:t>
            </a:fld>
            <a:endParaRPr lang="en-US"/>
          </a:p>
        </p:txBody>
      </p:sp>
      <p:pic>
        <p:nvPicPr>
          <p:cNvPr id="1028" name="Picture 4" descr="Image result for 1's and 0's">
            <a:extLst>
              <a:ext uri="{FF2B5EF4-FFF2-40B4-BE49-F238E27FC236}">
                <a16:creationId xmlns:a16="http://schemas.microsoft.com/office/drawing/2014/main" id="{03CCE459-F9AC-4C89-8274-8680A2C9D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7004"/>
          <a:stretch/>
        </p:blipFill>
        <p:spPr bwMode="auto">
          <a:xfrm>
            <a:off x="0" y="0"/>
            <a:ext cx="12192000" cy="49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98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FC0B7D-44F1-4989-A525-805C953D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Half-Adder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45E63-1B90-4D16-B8A3-40C58BF5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combinational</a:t>
            </a:r>
            <a:r>
              <a:rPr lang="en-US" dirty="0"/>
              <a:t> logic circuit.</a:t>
            </a:r>
          </a:p>
          <a:p>
            <a:r>
              <a:rPr lang="en-US" dirty="0">
                <a:solidFill>
                  <a:srgbClr val="3333FF"/>
                </a:solidFill>
              </a:rPr>
              <a:t>Purpose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adds two bits</a:t>
            </a:r>
            <a:r>
              <a:rPr lang="en-US" dirty="0"/>
              <a:t>, by rules of binary addition: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3333FF"/>
                </a:solidFill>
              </a:rPr>
              <a:t>Input/Output:</a:t>
            </a:r>
            <a:endParaRPr lang="en-US" dirty="0"/>
          </a:p>
          <a:p>
            <a:pPr lvl="1"/>
            <a:r>
              <a:rPr lang="en-US" dirty="0"/>
              <a:t>Accepts </a:t>
            </a:r>
            <a:r>
              <a:rPr lang="en-US" dirty="0">
                <a:solidFill>
                  <a:srgbClr val="FF0000"/>
                </a:solidFill>
              </a:rPr>
              <a:t>two binary digits</a:t>
            </a:r>
          </a:p>
          <a:p>
            <a:pPr lvl="1"/>
            <a:r>
              <a:rPr lang="en-US" dirty="0"/>
              <a:t>Produces a </a:t>
            </a:r>
            <a:r>
              <a:rPr lang="en-US" dirty="0">
                <a:solidFill>
                  <a:srgbClr val="FF0000"/>
                </a:solidFill>
              </a:rPr>
              <a:t>sum</a:t>
            </a:r>
            <a:r>
              <a:rPr lang="en-US" dirty="0"/>
              <a:t> bit and a </a:t>
            </a:r>
            <a:r>
              <a:rPr lang="en-US" dirty="0">
                <a:solidFill>
                  <a:srgbClr val="FF0000"/>
                </a:solidFill>
              </a:rPr>
              <a:t>carry</a:t>
            </a:r>
            <a:r>
              <a:rPr lang="en-US" dirty="0"/>
              <a:t> bit.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9909-5274-46F4-9EDA-338C850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C1219-9299-484D-A287-E88BC38E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012B73F-FBF8-4D72-9572-3E4C4BE77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5278"/>
              </p:ext>
            </p:extLst>
          </p:nvPr>
        </p:nvGraphicFramePr>
        <p:xfrm>
          <a:off x="2390489" y="3019099"/>
          <a:ext cx="7471982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37219719"/>
                    </a:ext>
                  </a:extLst>
                </a:gridCol>
                <a:gridCol w="859146">
                  <a:extLst>
                    <a:ext uri="{9D8B030D-6E8A-4147-A177-3AD203B41FA5}">
                      <a16:colId xmlns:a16="http://schemas.microsoft.com/office/drawing/2014/main" val="2608290774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3921636277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35550992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3436088"/>
                    </a:ext>
                  </a:extLst>
                </a:gridCol>
                <a:gridCol w="859146">
                  <a:extLst>
                    <a:ext uri="{9D8B030D-6E8A-4147-A177-3AD203B41FA5}">
                      <a16:colId xmlns:a16="http://schemas.microsoft.com/office/drawing/2014/main" val="3861729452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521046983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20712471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5183500"/>
                    </a:ext>
                  </a:extLst>
                </a:gridCol>
                <a:gridCol w="859146">
                  <a:extLst>
                    <a:ext uri="{9D8B030D-6E8A-4147-A177-3AD203B41FA5}">
                      <a16:colId xmlns:a16="http://schemas.microsoft.com/office/drawing/2014/main" val="61621340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687285287"/>
                    </a:ext>
                  </a:extLst>
                </a:gridCol>
                <a:gridCol w="533713">
                  <a:extLst>
                    <a:ext uri="{9D8B030D-6E8A-4147-A177-3AD203B41FA5}">
                      <a16:colId xmlns:a16="http://schemas.microsoft.com/office/drawing/2014/main" val="34232374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94796937"/>
                    </a:ext>
                  </a:extLst>
                </a:gridCol>
                <a:gridCol w="859146">
                  <a:extLst>
                    <a:ext uri="{9D8B030D-6E8A-4147-A177-3AD203B41FA5}">
                      <a16:colId xmlns:a16="http://schemas.microsoft.com/office/drawing/2014/main" val="3448197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64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1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434824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585605F-A6C6-4044-AF28-1BF0923B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27" y="4402969"/>
            <a:ext cx="4934607" cy="16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A3EE-4D70-411C-A3A3-FA1789A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Half Adder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B02819-654B-4B67-A159-7AF766A9BF7B}"/>
                  </a:ext>
                </a:extLst>
              </p:cNvPr>
              <p:cNvSpPr txBox="1"/>
              <p:nvPr/>
            </p:nvSpPr>
            <p:spPr>
              <a:xfrm>
                <a:off x="7856693" y="1142320"/>
                <a:ext cx="204376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B02819-654B-4B67-A159-7AF766A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93" y="1142320"/>
                <a:ext cx="2043765" cy="462434"/>
              </a:xfrm>
              <a:prstGeom prst="rect">
                <a:avLst/>
              </a:prstGeom>
              <a:blipFill>
                <a:blip r:embed="rId2"/>
                <a:stretch>
                  <a:fillRect l="-896" r="-1403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tar: 32 Points 35">
            <a:extLst>
              <a:ext uri="{FF2B5EF4-FFF2-40B4-BE49-F238E27FC236}">
                <a16:creationId xmlns:a16="http://schemas.microsoft.com/office/drawing/2014/main" id="{792B8433-271C-48F6-BD69-9C5387C34408}"/>
              </a:ext>
            </a:extLst>
          </p:cNvPr>
          <p:cNvSpPr/>
          <p:nvPr/>
        </p:nvSpPr>
        <p:spPr>
          <a:xfrm>
            <a:off x="643982" y="906916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1530EFB8-FA2B-4081-9ADF-17271E729AC7}"/>
              </a:ext>
            </a:extLst>
          </p:cNvPr>
          <p:cNvSpPr/>
          <p:nvPr/>
        </p:nvSpPr>
        <p:spPr>
          <a:xfrm>
            <a:off x="643982" y="3190443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Star: 32 Points 37">
            <a:extLst>
              <a:ext uri="{FF2B5EF4-FFF2-40B4-BE49-F238E27FC236}">
                <a16:creationId xmlns:a16="http://schemas.microsoft.com/office/drawing/2014/main" id="{8C80AA24-8D6E-460F-B422-C222E0925317}"/>
              </a:ext>
            </a:extLst>
          </p:cNvPr>
          <p:cNvSpPr/>
          <p:nvPr/>
        </p:nvSpPr>
        <p:spPr>
          <a:xfrm>
            <a:off x="6786827" y="906916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Star: 32 Points 38">
            <a:extLst>
              <a:ext uri="{FF2B5EF4-FFF2-40B4-BE49-F238E27FC236}">
                <a16:creationId xmlns:a16="http://schemas.microsoft.com/office/drawing/2014/main" id="{DFFC9A26-88B1-4384-A1EC-FC2BE0002BEB}"/>
              </a:ext>
            </a:extLst>
          </p:cNvPr>
          <p:cNvSpPr/>
          <p:nvPr/>
        </p:nvSpPr>
        <p:spPr>
          <a:xfrm>
            <a:off x="6786827" y="3170777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259814-CC6E-45BA-9C55-F4D2D370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26" y="490572"/>
            <a:ext cx="3878530" cy="1289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7E1A81-E38C-47B0-8C67-622EF48922EB}"/>
                  </a:ext>
                </a:extLst>
              </p:cNvPr>
              <p:cNvSpPr txBox="1"/>
              <p:nvPr/>
            </p:nvSpPr>
            <p:spPr>
              <a:xfrm>
                <a:off x="9726779" y="1143089"/>
                <a:ext cx="1420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7E1A81-E38C-47B0-8C67-622EF4892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79" y="1143089"/>
                <a:ext cx="1420132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C5D619-39F3-4290-B03B-919662C625DA}"/>
                  </a:ext>
                </a:extLst>
              </p:cNvPr>
              <p:cNvSpPr txBox="1"/>
              <p:nvPr/>
            </p:nvSpPr>
            <p:spPr>
              <a:xfrm>
                <a:off x="7513162" y="676083"/>
                <a:ext cx="1600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C5D619-39F3-4290-B03B-919662C62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62" y="676083"/>
                <a:ext cx="160095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03F8FFB-BEE5-4B16-8A4D-38AC01C33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162" y="2390332"/>
            <a:ext cx="3448541" cy="20773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868FD3-680E-4A75-8B16-1DFF555BF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399" y="2338400"/>
            <a:ext cx="3878530" cy="20773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C34FA3-053E-45CC-81A1-845B7D280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400" y="2338400"/>
            <a:ext cx="3878530" cy="20773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B19A441-DA34-4FAF-9FA2-9122A0CCB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0398" y="2338399"/>
            <a:ext cx="3878530" cy="207733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97475F-B766-4E90-A0D7-D1C7E7CA6B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98" y="2338399"/>
            <a:ext cx="3878530" cy="20773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1B8FDA9-6B7F-417B-9979-6662EDEDE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398" y="2338398"/>
            <a:ext cx="3878530" cy="2077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3C055B-5E99-4FBB-90CF-B6A7C6816B44}"/>
              </a:ext>
            </a:extLst>
          </p:cNvPr>
          <p:cNvSpPr/>
          <p:nvPr/>
        </p:nvSpPr>
        <p:spPr>
          <a:xfrm>
            <a:off x="1230294" y="3331161"/>
            <a:ext cx="3858634" cy="31231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93FA24-7907-40CF-8BDB-7D9BE8263D0F}"/>
              </a:ext>
            </a:extLst>
          </p:cNvPr>
          <p:cNvSpPr/>
          <p:nvPr/>
        </p:nvSpPr>
        <p:spPr>
          <a:xfrm>
            <a:off x="1230295" y="3645545"/>
            <a:ext cx="3858633" cy="31231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C6E7FE-8CB1-4D30-BB39-3F5A4E560BC7}"/>
              </a:ext>
            </a:extLst>
          </p:cNvPr>
          <p:cNvSpPr/>
          <p:nvPr/>
        </p:nvSpPr>
        <p:spPr>
          <a:xfrm>
            <a:off x="1230294" y="3957855"/>
            <a:ext cx="2758383" cy="31231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 animBg="1"/>
      <p:bldP spid="37" grpId="0" animBg="1"/>
      <p:bldP spid="38" grpId="0" animBg="1"/>
      <p:bldP spid="39" grpId="0" animBg="1"/>
      <p:bldP spid="33" grpId="0"/>
      <p:bldP spid="34" grpId="0"/>
      <p:bldP spid="35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FC0B7D-44F1-4989-A525-805C953D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Full-Adder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45E63-1B90-4D16-B8A3-40C58BF5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combinational</a:t>
            </a:r>
            <a:r>
              <a:rPr lang="en-US" dirty="0"/>
              <a:t> logic circuit.</a:t>
            </a:r>
          </a:p>
          <a:p>
            <a:r>
              <a:rPr lang="en-US" dirty="0">
                <a:solidFill>
                  <a:srgbClr val="3333FF"/>
                </a:solidFill>
              </a:rPr>
              <a:t>Purpose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adds three bits</a:t>
            </a:r>
            <a:endParaRPr lang="en-US" dirty="0"/>
          </a:p>
          <a:p>
            <a:r>
              <a:rPr lang="en-US" dirty="0">
                <a:solidFill>
                  <a:srgbClr val="3333FF"/>
                </a:solidFill>
              </a:rPr>
              <a:t>Input/Output:</a:t>
            </a:r>
            <a:endParaRPr lang="en-US" dirty="0"/>
          </a:p>
          <a:p>
            <a:pPr lvl="1"/>
            <a:r>
              <a:rPr lang="en-US" dirty="0"/>
              <a:t>Accepts </a:t>
            </a:r>
            <a:r>
              <a:rPr lang="en-US" dirty="0">
                <a:solidFill>
                  <a:srgbClr val="FF0000"/>
                </a:solidFill>
              </a:rPr>
              <a:t>two binary digits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input carry</a:t>
            </a:r>
          </a:p>
          <a:p>
            <a:pPr lvl="1"/>
            <a:r>
              <a:rPr lang="en-US" dirty="0"/>
              <a:t>Produces a </a:t>
            </a:r>
            <a:r>
              <a:rPr lang="en-US" dirty="0">
                <a:solidFill>
                  <a:srgbClr val="FF0000"/>
                </a:solidFill>
              </a:rPr>
              <a:t>sum</a:t>
            </a:r>
            <a:r>
              <a:rPr lang="en-US" dirty="0"/>
              <a:t> bit and a </a:t>
            </a:r>
            <a:r>
              <a:rPr lang="en-US" dirty="0">
                <a:solidFill>
                  <a:srgbClr val="FF0000"/>
                </a:solidFill>
              </a:rPr>
              <a:t>carry</a:t>
            </a:r>
            <a:r>
              <a:rPr lang="en-US" dirty="0"/>
              <a:t> bit.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9909-5274-46F4-9EDA-338C850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C1219-9299-484D-A287-E88BC38E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91839-C8A4-4F67-9EC8-890ED164C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78" y="4174709"/>
            <a:ext cx="4868329" cy="18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592660F-4F23-4DE9-ACA5-1C9B221B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1" y="1947877"/>
            <a:ext cx="4583725" cy="2801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4828EC-96BA-4AA9-8992-E86725BC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23" y="1947877"/>
            <a:ext cx="4583725" cy="28014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86AA40-C149-44D7-9492-C9BA19BB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21" y="1947879"/>
            <a:ext cx="4583727" cy="28014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12AE5E9-A85B-4B54-BA16-1A78E1994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22" y="1947880"/>
            <a:ext cx="4583727" cy="28014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81531AD-79DD-4A9D-B7C2-7B3631DE5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623" y="1947880"/>
            <a:ext cx="4583728" cy="2801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BA78E2F-2811-4FC9-A60B-1B5F1F006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623" y="1947880"/>
            <a:ext cx="4583727" cy="28014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AFDC688-C1B6-4614-8C11-36FA71616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624" y="1947880"/>
            <a:ext cx="4583727" cy="28014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316E4D-1819-4F13-93A9-F5352F371D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624" y="1947880"/>
            <a:ext cx="4583727" cy="280145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F8CE6AC-5744-446D-AC0A-A06CA358C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624" y="1947880"/>
            <a:ext cx="4583727" cy="2801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6A3EE-4D70-411C-A3A3-FA1789A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Full Adder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18</a:t>
            </a:fld>
            <a:endParaRPr lang="en-US"/>
          </a:p>
        </p:txBody>
      </p:sp>
      <p:sp>
        <p:nvSpPr>
          <p:cNvPr id="36" name="Star: 32 Points 35">
            <a:extLst>
              <a:ext uri="{FF2B5EF4-FFF2-40B4-BE49-F238E27FC236}">
                <a16:creationId xmlns:a16="http://schemas.microsoft.com/office/drawing/2014/main" id="{792B8433-271C-48F6-BD69-9C5387C34408}"/>
              </a:ext>
            </a:extLst>
          </p:cNvPr>
          <p:cNvSpPr/>
          <p:nvPr/>
        </p:nvSpPr>
        <p:spPr>
          <a:xfrm>
            <a:off x="425637" y="731520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1530EFB8-FA2B-4081-9ADF-17271E729AC7}"/>
              </a:ext>
            </a:extLst>
          </p:cNvPr>
          <p:cNvSpPr/>
          <p:nvPr/>
        </p:nvSpPr>
        <p:spPr>
          <a:xfrm>
            <a:off x="425637" y="3200399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262D21-3D1C-48DC-A416-E99A5BC69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7908" y="297941"/>
            <a:ext cx="3432330" cy="1324357"/>
          </a:xfrm>
          <a:prstGeom prst="rect">
            <a:avLst/>
          </a:prstGeom>
        </p:spPr>
      </p:pic>
      <p:sp>
        <p:nvSpPr>
          <p:cNvPr id="54" name="Star: 32 Points 53">
            <a:extLst>
              <a:ext uri="{FF2B5EF4-FFF2-40B4-BE49-F238E27FC236}">
                <a16:creationId xmlns:a16="http://schemas.microsoft.com/office/drawing/2014/main" id="{E26342C7-4BF9-42D6-84E6-7C8F439F914A}"/>
              </a:ext>
            </a:extLst>
          </p:cNvPr>
          <p:cNvSpPr/>
          <p:nvPr/>
        </p:nvSpPr>
        <p:spPr>
          <a:xfrm>
            <a:off x="6370651" y="2176951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83FCEA-DD6B-4E1E-818E-530A536163CB}"/>
                  </a:ext>
                </a:extLst>
              </p:cNvPr>
              <p:cNvSpPr txBox="1"/>
              <p:nvPr/>
            </p:nvSpPr>
            <p:spPr>
              <a:xfrm>
                <a:off x="6874861" y="1188720"/>
                <a:ext cx="5153942" cy="110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dirty="0"/>
                  <a:t>     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b="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83FCEA-DD6B-4E1E-818E-530A5361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861" y="1188720"/>
                <a:ext cx="5153942" cy="1109535"/>
              </a:xfrm>
              <a:prstGeom prst="rect">
                <a:avLst/>
              </a:prstGeom>
              <a:blipFill>
                <a:blip r:embed="rId12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57411F11-0065-488B-B889-BA886CE02088}"/>
              </a:ext>
            </a:extLst>
          </p:cNvPr>
          <p:cNvSpPr/>
          <p:nvPr/>
        </p:nvSpPr>
        <p:spPr>
          <a:xfrm>
            <a:off x="1321904" y="3593008"/>
            <a:ext cx="4005469" cy="25918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64BB2D-6940-4866-AD91-737A98BEBB63}"/>
              </a:ext>
            </a:extLst>
          </p:cNvPr>
          <p:cNvSpPr/>
          <p:nvPr/>
        </p:nvSpPr>
        <p:spPr>
          <a:xfrm>
            <a:off x="1321905" y="4370553"/>
            <a:ext cx="3130826" cy="25918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79CBF5-5515-45E5-890F-8C1DE10ABFF3}"/>
              </a:ext>
            </a:extLst>
          </p:cNvPr>
          <p:cNvSpPr/>
          <p:nvPr/>
        </p:nvSpPr>
        <p:spPr>
          <a:xfrm>
            <a:off x="1321905" y="4111372"/>
            <a:ext cx="3130826" cy="25918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2BB47F-782F-405C-B5D5-CDD1265D7E79}"/>
              </a:ext>
            </a:extLst>
          </p:cNvPr>
          <p:cNvSpPr/>
          <p:nvPr/>
        </p:nvSpPr>
        <p:spPr>
          <a:xfrm>
            <a:off x="1321905" y="3852191"/>
            <a:ext cx="3130826" cy="25918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03942B-3A42-4E80-9882-419DCE05486B}"/>
              </a:ext>
            </a:extLst>
          </p:cNvPr>
          <p:cNvSpPr/>
          <p:nvPr/>
        </p:nvSpPr>
        <p:spPr>
          <a:xfrm>
            <a:off x="1321905" y="3333826"/>
            <a:ext cx="3130826" cy="25918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169E97-E299-4579-B05A-532A2B3D790E}"/>
              </a:ext>
            </a:extLst>
          </p:cNvPr>
          <p:cNvSpPr/>
          <p:nvPr/>
        </p:nvSpPr>
        <p:spPr>
          <a:xfrm>
            <a:off x="1321903" y="4361410"/>
            <a:ext cx="4005469" cy="25918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C8F00E-32FA-46F0-AAAD-3B8382399F82}"/>
              </a:ext>
            </a:extLst>
          </p:cNvPr>
          <p:cNvSpPr/>
          <p:nvPr/>
        </p:nvSpPr>
        <p:spPr>
          <a:xfrm>
            <a:off x="1321902" y="3070073"/>
            <a:ext cx="4005469" cy="25918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9DC553-0772-41D9-8ADC-72FF34CE1A79}"/>
              </a:ext>
            </a:extLst>
          </p:cNvPr>
          <p:cNvSpPr/>
          <p:nvPr/>
        </p:nvSpPr>
        <p:spPr>
          <a:xfrm>
            <a:off x="1321902" y="2810889"/>
            <a:ext cx="4005469" cy="259182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C9210A-9D7F-4EC2-9166-9C0B41AA5B29}"/>
                  </a:ext>
                </a:extLst>
              </p:cNvPr>
              <p:cNvSpPr txBox="1"/>
              <p:nvPr/>
            </p:nvSpPr>
            <p:spPr>
              <a:xfrm>
                <a:off x="6874861" y="2698916"/>
                <a:ext cx="5153942" cy="178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sSub>
                      <m:sSubPr>
                        <m:ctrlP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dirty="0"/>
                  <a:t> 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b="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  <a:p>
                <a:r>
                  <a:rPr lang="en-US" sz="2200" dirty="0"/>
                  <a:t>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C9210A-9D7F-4EC2-9166-9C0B41AA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861" y="2698916"/>
                <a:ext cx="5153942" cy="1788182"/>
              </a:xfrm>
              <a:prstGeom prst="rect">
                <a:avLst/>
              </a:prstGeom>
              <a:blipFill>
                <a:blip r:embed="rId13"/>
                <a:stretch>
                  <a:fillRect b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01DE8C-CFE6-4BCD-A33F-C7CC4367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18" y="961186"/>
            <a:ext cx="5398083" cy="3142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6A3EE-4D70-411C-A3A3-FA1789A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Full Adder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19</a:t>
            </a:fld>
            <a:endParaRPr lang="en-US"/>
          </a:p>
        </p:txBody>
      </p:sp>
      <p:sp>
        <p:nvSpPr>
          <p:cNvPr id="37" name="Star: 32 Points 36">
            <a:extLst>
              <a:ext uri="{FF2B5EF4-FFF2-40B4-BE49-F238E27FC236}">
                <a16:creationId xmlns:a16="http://schemas.microsoft.com/office/drawing/2014/main" id="{1530EFB8-FA2B-4081-9ADF-17271E729AC7}"/>
              </a:ext>
            </a:extLst>
          </p:cNvPr>
          <p:cNvSpPr/>
          <p:nvPr/>
        </p:nvSpPr>
        <p:spPr>
          <a:xfrm>
            <a:off x="5749004" y="2442541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6B31B6-E283-47B9-AB79-206BCA6A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8" r="26494"/>
          <a:stretch/>
        </p:blipFill>
        <p:spPr>
          <a:xfrm>
            <a:off x="1097280" y="1756240"/>
            <a:ext cx="2154991" cy="1645920"/>
          </a:xfrm>
          <a:prstGeom prst="rect">
            <a:avLst/>
          </a:prstGeom>
        </p:spPr>
      </p:pic>
      <p:sp>
        <p:nvSpPr>
          <p:cNvPr id="31" name="Star: 32 Points 30">
            <a:extLst>
              <a:ext uri="{FF2B5EF4-FFF2-40B4-BE49-F238E27FC236}">
                <a16:creationId xmlns:a16="http://schemas.microsoft.com/office/drawing/2014/main" id="{5958E312-031C-48F8-B077-B403693E5DB7}"/>
              </a:ext>
            </a:extLst>
          </p:cNvPr>
          <p:cNvSpPr/>
          <p:nvPr/>
        </p:nvSpPr>
        <p:spPr>
          <a:xfrm>
            <a:off x="528953" y="2442541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3958A-1A59-4124-B789-BF929FF67141}"/>
                  </a:ext>
                </a:extLst>
              </p:cNvPr>
              <p:cNvSpPr txBox="1"/>
              <p:nvPr/>
            </p:nvSpPr>
            <p:spPr>
              <a:xfrm>
                <a:off x="1447839" y="3486958"/>
                <a:ext cx="32623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3958A-1A59-4124-B789-BF929FF67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39" y="3486958"/>
                <a:ext cx="3262367" cy="430887"/>
              </a:xfrm>
              <a:prstGeom prst="rect">
                <a:avLst/>
              </a:prstGeom>
              <a:blipFill>
                <a:blip r:embed="rId4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A58385-9B45-46E0-8698-DC916AB73102}"/>
                  </a:ext>
                </a:extLst>
              </p:cNvPr>
              <p:cNvSpPr txBox="1"/>
              <p:nvPr/>
            </p:nvSpPr>
            <p:spPr>
              <a:xfrm>
                <a:off x="1621087" y="1243748"/>
                <a:ext cx="26578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sz="2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A58385-9B45-46E0-8698-DC916AB73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87" y="1243748"/>
                <a:ext cx="2657886" cy="430887"/>
              </a:xfrm>
              <a:prstGeom prst="rect">
                <a:avLst/>
              </a:prstGeom>
              <a:blipFill>
                <a:blip r:embed="rId5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41E1EC7-AA9F-4770-B6FE-241C379E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618" y="960120"/>
            <a:ext cx="5398083" cy="3142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9178F-F54D-48B2-A5BA-613A51CAC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618" y="963997"/>
            <a:ext cx="5398083" cy="31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3BD-9197-49BE-922E-B0606B31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945-5D88-4835-AEC9-F9D807F3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#2:</a:t>
            </a:r>
          </a:p>
          <a:p>
            <a:pPr lvl="1"/>
            <a:r>
              <a:rPr lang="en-US" dirty="0"/>
              <a:t>To be released on Sunday.</a:t>
            </a:r>
          </a:p>
          <a:p>
            <a:pPr lvl="1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BE32EA-F86E-4788-94A0-466C8FF55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A14007-A9DE-4251-94C5-204214FF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593D2D-F843-4493-8FCF-70FF7EC74DCD}"/>
              </a:ext>
            </a:extLst>
          </p:cNvPr>
          <p:cNvSpPr/>
          <p:nvPr/>
        </p:nvSpPr>
        <p:spPr>
          <a:xfrm>
            <a:off x="3201976" y="5869095"/>
            <a:ext cx="5849007" cy="3448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Website: </a:t>
            </a:r>
            <a:r>
              <a:rPr lang="en-US" dirty="0">
                <a:hlinkClick r:id="rId3"/>
              </a:rPr>
              <a:t>http://hshehata.github.io/courses/su/cs211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6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E9178F-F54D-48B2-A5BA-613A51CA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2" y="1583081"/>
            <a:ext cx="4087096" cy="2379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FCCAF-AE50-4A96-8542-AAEC6105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3" y="1579204"/>
            <a:ext cx="4087096" cy="2379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6A3EE-4D70-411C-A3A3-FA1789A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Full Adder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023854-CBBD-4FED-94C5-17037F119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0C544-7F73-42FF-BE14-09CEDEDD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D25D-215F-46AD-B95B-5CC22284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20</a:t>
            </a:fld>
            <a:endParaRPr lang="en-US"/>
          </a:p>
        </p:txBody>
      </p:sp>
      <p:sp>
        <p:nvSpPr>
          <p:cNvPr id="31" name="Star: 32 Points 30">
            <a:extLst>
              <a:ext uri="{FF2B5EF4-FFF2-40B4-BE49-F238E27FC236}">
                <a16:creationId xmlns:a16="http://schemas.microsoft.com/office/drawing/2014/main" id="{5958E312-031C-48F8-B077-B403693E5DB7}"/>
              </a:ext>
            </a:extLst>
          </p:cNvPr>
          <p:cNvSpPr/>
          <p:nvPr/>
        </p:nvSpPr>
        <p:spPr>
          <a:xfrm>
            <a:off x="528953" y="2442541"/>
            <a:ext cx="457200" cy="457200"/>
          </a:xfrm>
          <a:prstGeom prst="star32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61AAF-9722-462D-9BD0-E0B7A90A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29710"/>
            <a:ext cx="5974684" cy="30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FA28-05C2-4740-ABEA-E752A798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205-F76C-4362-80F6-98B1C335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Floyd, Chapter 5:</a:t>
            </a:r>
          </a:p>
          <a:p>
            <a:pPr lvl="1"/>
            <a:r>
              <a:rPr lang="en-US" dirty="0"/>
              <a:t>Pages 234 – 235, 237, 239 – 248, 250, 252 – 255</a:t>
            </a:r>
          </a:p>
          <a:p>
            <a:r>
              <a:rPr lang="en-US" dirty="0"/>
              <a:t>Floyd, Chapter 6:</a:t>
            </a:r>
          </a:p>
          <a:p>
            <a:pPr lvl="1"/>
            <a:r>
              <a:rPr lang="en-US" dirty="0"/>
              <a:t>Pages 285 - 289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D8A48-B6B2-4DFB-80D2-2D5CCB77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24428-12E8-436E-BE92-02457EAA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6254C-6433-4F5E-A9CB-9FCC6BE1C130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89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C34B5-E7ED-43AE-B9D7-2AA824E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Combinational Logic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60E06A-3916-4DC9-85E7-7CFF44E20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451A-416A-4020-B6E1-24159783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FB11-E004-4918-8664-4E0F64D0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Image result for 1's and 0's">
            <a:extLst>
              <a:ext uri="{FF2B5EF4-FFF2-40B4-BE49-F238E27FC236}">
                <a16:creationId xmlns:a16="http://schemas.microsoft.com/office/drawing/2014/main" id="{03CCE459-F9AC-4C89-8274-8680A2C9D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 b="7004"/>
          <a:stretch/>
        </p:blipFill>
        <p:spPr bwMode="auto">
          <a:xfrm>
            <a:off x="0" y="0"/>
            <a:ext cx="12192000" cy="49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3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16AF33-ED4A-4080-A79B-882097EB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Digital Logic Circuits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5352A4-20EB-4234-A221-CD0A5505B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Digital Logic Circuits: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Combinational Logic Circuits</a:t>
            </a:r>
            <a:r>
              <a:rPr lang="en-US" dirty="0"/>
              <a:t>:</a:t>
            </a:r>
          </a:p>
          <a:p>
            <a:pPr marL="989838" lvl="2" indent="-514350"/>
            <a:r>
              <a:rPr lang="en-US" dirty="0"/>
              <a:t>Output is a pure function in the 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 inputs only!</a:t>
            </a:r>
          </a:p>
          <a:p>
            <a:pPr marL="989838" lvl="2" indent="-514350"/>
            <a:r>
              <a:rPr lang="en-US" dirty="0">
                <a:solidFill>
                  <a:srgbClr val="00B050"/>
                </a:solidFill>
              </a:rPr>
              <a:t>Examples</a:t>
            </a:r>
            <a:r>
              <a:rPr lang="en-US" dirty="0"/>
              <a:t>: adders, subtractors, encoder, decoders, multiplexers, … etc.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Sequential Logic Circuits</a:t>
            </a:r>
            <a:r>
              <a:rPr lang="en-US" dirty="0"/>
              <a:t>:</a:t>
            </a:r>
          </a:p>
          <a:p>
            <a:pPr marL="989838" lvl="2" indent="-514350"/>
            <a:r>
              <a:rPr lang="en-US" dirty="0"/>
              <a:t>Output depends not only on the 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 input but also on the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r>
              <a:rPr lang="en-US" dirty="0"/>
              <a:t> of the input!!</a:t>
            </a:r>
          </a:p>
          <a:p>
            <a:pPr marL="989838" lvl="2" indent="-514350"/>
            <a:r>
              <a:rPr lang="en-US" dirty="0">
                <a:solidFill>
                  <a:srgbClr val="00B050"/>
                </a:solidFill>
              </a:rPr>
              <a:t>Examples</a:t>
            </a:r>
            <a:r>
              <a:rPr lang="en-US" dirty="0"/>
              <a:t>: flip-flops, latches, registers, counters, memory, …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B55E3-B504-49D2-B059-2B2F8E88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69BE-E77D-4B5B-92A9-EB215FFC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7E28-F11C-4C27-B36A-F7875024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Combinational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5114-AAFE-438A-BC26-01A2923AD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for implementing Combinational Logic: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AND-OR Logic</a:t>
            </a:r>
            <a:endParaRPr lang="en-US" dirty="0"/>
          </a:p>
          <a:p>
            <a:pPr marL="989838" lvl="2" indent="-514350"/>
            <a:r>
              <a:rPr lang="en-US" dirty="0">
                <a:solidFill>
                  <a:srgbClr val="00B050"/>
                </a:solidFill>
              </a:rPr>
              <a:t>Usage</a:t>
            </a:r>
            <a:r>
              <a:rPr lang="en-US" dirty="0"/>
              <a:t>: implementing SOP and POS expressions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NAND Logic</a:t>
            </a:r>
          </a:p>
          <a:p>
            <a:pPr marL="989838" lvl="2" indent="-514350"/>
            <a:r>
              <a:rPr lang="en-US" dirty="0">
                <a:solidFill>
                  <a:srgbClr val="00B050"/>
                </a:solidFill>
              </a:rPr>
              <a:t>Usage</a:t>
            </a:r>
            <a:r>
              <a:rPr lang="en-US" dirty="0"/>
              <a:t>: implementing SOP expressions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>
                <a:solidFill>
                  <a:srgbClr val="3333FF"/>
                </a:solidFill>
              </a:rPr>
              <a:t>NOR Logic</a:t>
            </a:r>
          </a:p>
          <a:p>
            <a:pPr marL="989838" lvl="2" indent="-514350"/>
            <a:r>
              <a:rPr lang="en-US" dirty="0">
                <a:solidFill>
                  <a:srgbClr val="00B050"/>
                </a:solidFill>
              </a:rPr>
              <a:t>Usage</a:t>
            </a:r>
            <a:r>
              <a:rPr lang="en-US" dirty="0"/>
              <a:t>: implementing POS expressions</a:t>
            </a:r>
            <a:endParaRPr lang="en-US" dirty="0">
              <a:solidFill>
                <a:srgbClr val="3333FF"/>
              </a:solidFill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1E981-5479-4AC9-AE97-A6260679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D3665-22C5-424A-8307-9C362A05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8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FF180C8-60A1-4162-861B-C181EDB2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42" y="2758966"/>
            <a:ext cx="7157058" cy="3030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DE980A-7798-4BD2-9980-BBCA9019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42" y="2758964"/>
            <a:ext cx="7157060" cy="3030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517833-4754-4AEF-A02C-3FA0D7457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42" y="2758963"/>
            <a:ext cx="7157060" cy="3030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6C256C-9F52-44BA-9157-9F141464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742" y="2758963"/>
            <a:ext cx="7157058" cy="303072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9EC575-10CE-4801-A266-CF394B49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SOP expressions using AND-OR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SOP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AND-OR logic</a:t>
                </a:r>
                <a:endParaRPr lang="en-US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𝐵𝐶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3333FF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3568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E43D2B-BA64-4CC2-9C59-EB674AAB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Each product term is implemented by an AND gate whose inputs are the literals of the product term.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All the outputs of the AND gates are fed to an OR gate.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6A2D7-3ABC-497F-9240-E11F8B0D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96C1-4CD2-481A-ACC3-6E66E3A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6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77D4DF2-D812-4083-96E4-B43D8DB3557F}"/>
              </a:ext>
            </a:extLst>
          </p:cNvPr>
          <p:cNvSpPr/>
          <p:nvPr/>
        </p:nvSpPr>
        <p:spPr>
          <a:xfrm>
            <a:off x="7902114" y="1872220"/>
            <a:ext cx="280189" cy="631868"/>
          </a:xfrm>
          <a:prstGeom prst="downArrow">
            <a:avLst/>
          </a:prstGeom>
          <a:solidFill>
            <a:srgbClr val="E48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9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4D806C-5677-442A-93DC-4731735E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70" y="2784970"/>
            <a:ext cx="6443063" cy="3204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D86D8-7BC9-4759-B2CD-2F343AB0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70" y="2784970"/>
            <a:ext cx="6443063" cy="320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CDFBA-CECA-4C47-B054-2425E4DE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70" y="2784970"/>
            <a:ext cx="6443063" cy="320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72C91-1D0F-4532-B70C-CF19ABCF9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769" y="2784970"/>
            <a:ext cx="6443063" cy="32043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9EC575-10CE-4801-A266-CF394B49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POS expressions using AND-OR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POS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AND-OR logic</a:t>
                </a:r>
                <a:endParaRPr lang="en-US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=(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3333FF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3568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E43D2B-BA64-4CC2-9C59-EB674AAB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Each sum term is implemented by an OR gate whose inputs are the literals of the product term.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All the outputs of the OR gates are fed to an AND gate.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6A2D7-3ABC-497F-9240-E11F8B0D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96C1-4CD2-481A-ACC3-6E66E3A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7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77D4DF2-D812-4083-96E4-B43D8DB3557F}"/>
              </a:ext>
            </a:extLst>
          </p:cNvPr>
          <p:cNvSpPr/>
          <p:nvPr/>
        </p:nvSpPr>
        <p:spPr>
          <a:xfrm>
            <a:off x="7902114" y="1872220"/>
            <a:ext cx="280189" cy="631868"/>
          </a:xfrm>
          <a:prstGeom prst="downArrow">
            <a:avLst/>
          </a:prstGeom>
          <a:solidFill>
            <a:srgbClr val="E48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B99EA-AD7F-41A7-B0A1-B24C26DE9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770" y="2784970"/>
            <a:ext cx="6443062" cy="320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77EFB-9F8B-4D39-BF24-9A02BFC0BD6A}"/>
                  </a:ext>
                </a:extLst>
              </p:cNvPr>
              <p:cNvSpPr txBox="1"/>
              <p:nvPr/>
            </p:nvSpPr>
            <p:spPr>
              <a:xfrm>
                <a:off x="7323082" y="3065341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77EFB-9F8B-4D39-BF24-9A02BFC0B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082" y="3065341"/>
                <a:ext cx="463845" cy="461665"/>
              </a:xfrm>
              <a:prstGeom prst="rect">
                <a:avLst/>
              </a:prstGeom>
              <a:blipFill>
                <a:blip r:embed="rId8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421CDF-1536-48FA-8233-E8DE4A06F384}"/>
                  </a:ext>
                </a:extLst>
              </p:cNvPr>
              <p:cNvSpPr txBox="1"/>
              <p:nvPr/>
            </p:nvSpPr>
            <p:spPr>
              <a:xfrm>
                <a:off x="9076038" y="2784970"/>
                <a:ext cx="1028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421CDF-1536-48FA-8233-E8DE4A06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8" y="2784970"/>
                <a:ext cx="1028487" cy="461665"/>
              </a:xfrm>
              <a:prstGeom prst="rect">
                <a:avLst/>
              </a:prstGeom>
              <a:blipFill>
                <a:blip r:embed="rId9"/>
                <a:stretch>
                  <a:fillRect r="-27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220D4-3F02-4749-945B-5BEB8E462EE8}"/>
                  </a:ext>
                </a:extLst>
              </p:cNvPr>
              <p:cNvSpPr txBox="1"/>
              <p:nvPr/>
            </p:nvSpPr>
            <p:spPr>
              <a:xfrm>
                <a:off x="9076037" y="5581516"/>
                <a:ext cx="104047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sz="24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</m:oMath>
                  </m:oMathPara>
                </a14:m>
                <a:endParaRPr lang="en-US" sz="2400" i="1" dirty="0">
                  <a:solidFill>
                    <a:srgbClr val="CC009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E220D4-3F02-4749-945B-5BEB8E46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7" y="5581516"/>
                <a:ext cx="1040478" cy="4624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6B21F6-739C-481B-A5A6-DF305E57DDA6}"/>
                  </a:ext>
                </a:extLst>
              </p:cNvPr>
              <p:cNvSpPr txBox="1"/>
              <p:nvPr/>
            </p:nvSpPr>
            <p:spPr>
              <a:xfrm>
                <a:off x="7323081" y="4888886"/>
                <a:ext cx="45217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6B21F6-739C-481B-A5A6-DF305E57D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081" y="4888886"/>
                <a:ext cx="452175" cy="462434"/>
              </a:xfrm>
              <a:prstGeom prst="rect">
                <a:avLst/>
              </a:prstGeom>
              <a:blipFill>
                <a:blip r:embed="rId11"/>
                <a:stretch>
                  <a:fillRect r="-3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3B1C8A-1749-450D-95BE-F1C08910FB63}"/>
                  </a:ext>
                </a:extLst>
              </p:cNvPr>
              <p:cNvSpPr txBox="1"/>
              <p:nvPr/>
            </p:nvSpPr>
            <p:spPr>
              <a:xfrm>
                <a:off x="7654627" y="3590330"/>
                <a:ext cx="16160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𝐷</m:t>
                      </m:r>
                    </m:oMath>
                  </m:oMathPara>
                </a14:m>
                <a:endParaRPr lang="en-US" sz="24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3B1C8A-1749-450D-95BE-F1C08910F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7" y="3590330"/>
                <a:ext cx="161608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60D3A3-9CE9-47AF-A4E0-89FD93570C83}"/>
              </a:ext>
            </a:extLst>
          </p:cNvPr>
          <p:cNvCxnSpPr>
            <a:cxnSpLocks/>
          </p:cNvCxnSpPr>
          <p:nvPr/>
        </p:nvCxnSpPr>
        <p:spPr>
          <a:xfrm>
            <a:off x="8939048" y="4047722"/>
            <a:ext cx="331662" cy="285155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453FCF-5F59-456C-9165-FDEB89C0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67" y="1215337"/>
            <a:ext cx="7391679" cy="4423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1CA7E-A1B8-4059-963C-C2FA8038C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367" y="1218854"/>
            <a:ext cx="7391680" cy="4423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D3B4D-56E8-4769-B597-EB43FE142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367" y="1215337"/>
            <a:ext cx="7397556" cy="442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82490-DFF6-4991-B188-8F3FBB71E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68" y="1215337"/>
            <a:ext cx="7397556" cy="44273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F42033E-D4D7-435A-8069-D37D1EA7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en-US"/>
              <a:t>Universality of NAND gate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B2AD75-587F-4130-A55D-B81872AC1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463367" y="1215337"/>
            <a:ext cx="7397557" cy="442732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C295BC-B04D-4ED6-BDCD-DB9AEB9FF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00"/>
                </a:solidFill>
              </a:rPr>
              <a:t>NAND gates can be used to implement all other gates: NOT, AND, OR, NOR!!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00"/>
                </a:solidFill>
              </a:rPr>
              <a:t> Hence, NAND gates can be used to implement any combinational circuit!!!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9ACCB-B4A7-44C8-AA13-3E542007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46AC0-8227-47D2-A7C4-462489CB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1B86254C-6433-4F5E-A9CB-9FCC6BE1C1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A94D34-356A-4156-B825-0C953611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43" y="2758964"/>
            <a:ext cx="7157058" cy="303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0F23A-3D09-4168-B0E4-9AC09646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43" y="2758964"/>
            <a:ext cx="7157057" cy="3030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9E7DD2-26F7-478A-9C5C-3B9FD8F1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43" y="2758965"/>
            <a:ext cx="7157057" cy="30307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9EC575-10CE-4801-A266-CF394B49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SOP expressions using NAND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Example</a:t>
                </a:r>
                <a:r>
                  <a:rPr lang="en-US" dirty="0"/>
                  <a:t>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SOP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NAND logic</a:t>
                </a:r>
                <a:endParaRPr lang="en-US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𝐵𝐶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3333FF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2C4AECF-A6F0-48BB-9491-81E00F46C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568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E43D2B-BA64-4CC2-9C59-EB674AAB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Start from the AND-OR implementation (like slide #7) and then replace each: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</a:rPr>
              <a:t>Inverter </a:t>
            </a: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</a:t>
            </a:r>
            <a:r>
              <a:rPr lang="en-US" sz="2100" dirty="0">
                <a:solidFill>
                  <a:srgbClr val="FFFF00"/>
                </a:solidFill>
              </a:rPr>
              <a:t> NAND gate (Connected inputs).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</a:rPr>
              <a:t>AND </a:t>
            </a: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 NAND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00"/>
                </a:solidFill>
                <a:sym typeface="Wingdings" panose="05000000000000000000" pitchFamily="2" charset="2"/>
              </a:rPr>
              <a:t>OR  NAND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6A2D7-3ABC-497F-9240-E11F8B0D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211 - Digital Logic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D96C1-4CD2-481A-ACC3-6E66E3A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254C-6433-4F5E-A9CB-9FCC6BE1C130}" type="slidenum">
              <a:rPr lang="en-US" smtClean="0"/>
              <a:t>9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77D4DF2-D812-4083-96E4-B43D8DB3557F}"/>
              </a:ext>
            </a:extLst>
          </p:cNvPr>
          <p:cNvSpPr/>
          <p:nvPr/>
        </p:nvSpPr>
        <p:spPr>
          <a:xfrm>
            <a:off x="7902114" y="1872220"/>
            <a:ext cx="280189" cy="631868"/>
          </a:xfrm>
          <a:prstGeom prst="downArrow">
            <a:avLst/>
          </a:prstGeom>
          <a:solidFill>
            <a:srgbClr val="E48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12FC11-7174-4319-AC77-454746A3A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742" y="2758965"/>
            <a:ext cx="7157057" cy="30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30093</TotalTime>
  <Words>1000</Words>
  <Application>Microsoft Office PowerPoint</Application>
  <PresentationFormat>Widescreen</PresentationFormat>
  <Paragraphs>194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CSC 211 - Digital Logic Design 211 عال - تصميم المنطق الرقمي   First Term - 1439/1440 Lecture #9</vt:lpstr>
      <vt:lpstr>Administrivia</vt:lpstr>
      <vt:lpstr>Chapter 5: Combinational Logic Analysis</vt:lpstr>
      <vt:lpstr>Types of Digital Logic Circuits</vt:lpstr>
      <vt:lpstr>Implementing Combinational Logic</vt:lpstr>
      <vt:lpstr>Implementing SOP expressions using AND-OR Logic</vt:lpstr>
      <vt:lpstr>Implementing POS expressions using AND-OR Logic</vt:lpstr>
      <vt:lpstr>Universality of NAND gate</vt:lpstr>
      <vt:lpstr>Implementing SOP expressions using NAND Logic</vt:lpstr>
      <vt:lpstr>Universality of NOR gate</vt:lpstr>
      <vt:lpstr>Implementing POS expressions using NOR Logic</vt:lpstr>
      <vt:lpstr>Implementing XOR Gate (⊕) using AND-OR Logic</vt:lpstr>
      <vt:lpstr>Implementing XNOR Gate (⊙) using AND-OR Logic</vt:lpstr>
      <vt:lpstr>Chapter 6: Functions of Combinational Logic</vt:lpstr>
      <vt:lpstr>The Half-Adder</vt:lpstr>
      <vt:lpstr>Implementing the Half Adder</vt:lpstr>
      <vt:lpstr>The Full-Adder</vt:lpstr>
      <vt:lpstr>Implementing the Full Adder</vt:lpstr>
      <vt:lpstr>Implementing the Full Adder</vt:lpstr>
      <vt:lpstr>Implementing the Full Adder</vt:lpstr>
      <vt:lpstr>Reading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211 - Digital Logic Design 211 عال - تصميم المنطق الرقمي</dc:title>
  <dc:creator>Hazem</dc:creator>
  <cp:lastModifiedBy>Hazem</cp:lastModifiedBy>
  <cp:revision>860</cp:revision>
  <dcterms:created xsi:type="dcterms:W3CDTF">2018-09-06T21:08:39Z</dcterms:created>
  <dcterms:modified xsi:type="dcterms:W3CDTF">2018-11-08T10:44:08Z</dcterms:modified>
</cp:coreProperties>
</file>